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59" r:id="rId5"/>
    <p:sldId id="260" r:id="rId6"/>
    <p:sldId id="262" r:id="rId7"/>
    <p:sldId id="263" r:id="rId8"/>
    <p:sldId id="264" r:id="rId9"/>
    <p:sldId id="265" r:id="rId10"/>
    <p:sldId id="266" r:id="rId11"/>
    <p:sldId id="261" r:id="rId12"/>
    <p:sldId id="267" r:id="rId13"/>
    <p:sldId id="269" r:id="rId14"/>
    <p:sldId id="268"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0" d="100"/>
          <a:sy n="80" d="100"/>
        </p:scale>
        <p:origin x="11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67DC2FA-E320-5A4F-BE12-87E8C6DECF03}" type="datetimeFigureOut">
              <a:rPr lang="en-US" smtClean="0"/>
              <a:t>11/2/2017</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B847174-1F44-9C40-BAF5-41C178702353}" type="slidenum">
              <a:rPr lang="en-US" smtClean="0"/>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7DC2FA-E320-5A4F-BE12-87E8C6DECF03}" type="datetimeFigureOut">
              <a:rPr lang="en-US" smtClean="0"/>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847174-1F44-9C40-BAF5-41C17870235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7DC2FA-E320-5A4F-BE12-87E8C6DECF03}" type="datetimeFigureOut">
              <a:rPr lang="en-US" smtClean="0"/>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847174-1F44-9C40-BAF5-41C17870235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DC2FA-E320-5A4F-BE12-87E8C6DECF03}" type="datetimeFigureOut">
              <a:rPr lang="en-US" smtClean="0"/>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847174-1F44-9C40-BAF5-41C17870235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7DC2FA-E320-5A4F-BE12-87E8C6DECF03}" type="datetimeFigureOut">
              <a:rPr lang="en-US" smtClean="0"/>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847174-1F44-9C40-BAF5-41C178702353}"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67DC2FA-E320-5A4F-BE12-87E8C6DECF03}" type="datetimeFigureOut">
              <a:rPr lang="en-US" smtClean="0"/>
              <a:t>11/2/2017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847174-1F44-9C40-BAF5-41C178702353}" type="slidenum">
              <a:rPr lang="en-US" smtClean="0"/>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67DC2FA-E320-5A4F-BE12-87E8C6DECF03}" type="datetimeFigureOut">
              <a:rPr lang="en-US" smtClean="0"/>
              <a:t>11/2/2017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B847174-1F44-9C40-BAF5-41C178702353}"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7DC2FA-E320-5A4F-BE12-87E8C6DECF03}" type="datetimeFigureOut">
              <a:rPr lang="en-US" smtClean="0"/>
              <a:t>11/2/2017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B847174-1F44-9C40-BAF5-41C17870235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7DC2FA-E320-5A4F-BE12-87E8C6DECF03}" type="datetimeFigureOut">
              <a:rPr lang="en-US" smtClean="0"/>
              <a:t>11/2/2017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B847174-1F44-9C40-BAF5-41C17870235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F67DC2FA-E320-5A4F-BE12-87E8C6DECF03}" type="datetimeFigureOut">
              <a:rPr lang="en-US" smtClean="0"/>
              <a:t>11/2/2017</a:t>
            </a:fld>
            <a:endParaRPr lang="en-US" dirty="0"/>
          </a:p>
        </p:txBody>
      </p:sp>
      <p:sp>
        <p:nvSpPr>
          <p:cNvPr id="7" name="Slide Number Placeholder 6"/>
          <p:cNvSpPr>
            <a:spLocks noGrp="1"/>
          </p:cNvSpPr>
          <p:nvPr>
            <p:ph type="sldNum" sz="quarter" idx="12"/>
          </p:nvPr>
        </p:nvSpPr>
        <p:spPr/>
        <p:txBody>
          <a:bodyPr/>
          <a:lstStyle/>
          <a:p>
            <a:fld id="{BB847174-1F44-9C40-BAF5-41C178702353}" type="slidenum">
              <a:rPr lang="en-US" smtClean="0"/>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7DC2FA-E320-5A4F-BE12-87E8C6DECF03}" type="datetimeFigureOut">
              <a:rPr lang="en-US" smtClean="0"/>
              <a:t>11/2/2017</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BB847174-1F44-9C40-BAF5-41C17870235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67DC2FA-E320-5A4F-BE12-87E8C6DECF03}" type="datetimeFigureOut">
              <a:rPr lang="en-US" smtClean="0"/>
              <a:t>11/2/2017</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B847174-1F44-9C40-BAF5-41C178702353}"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Core Competencies </a:t>
            </a:r>
            <a:endParaRPr lang="en-US" dirty="0"/>
          </a:p>
        </p:txBody>
      </p:sp>
      <p:sp>
        <p:nvSpPr>
          <p:cNvPr id="3" name="Subtitle 2"/>
          <p:cNvSpPr>
            <a:spLocks noGrp="1"/>
          </p:cNvSpPr>
          <p:nvPr>
            <p:ph type="subTitle" idx="1"/>
          </p:nvPr>
        </p:nvSpPr>
        <p:spPr/>
        <p:txBody>
          <a:bodyPr/>
          <a:lstStyle/>
          <a:p>
            <a:r>
              <a:rPr lang="en-US" dirty="0" smtClean="0"/>
              <a:t>Coffee and Conversation </a:t>
            </a:r>
          </a:p>
          <a:p>
            <a:r>
              <a:rPr lang="en-US" dirty="0" smtClean="0"/>
              <a:t>Summit Middle </a:t>
            </a:r>
          </a:p>
          <a:p>
            <a:r>
              <a:rPr lang="en-US" dirty="0" smtClean="0"/>
              <a:t>2017</a:t>
            </a:r>
            <a:endParaRPr lang="en-US" dirty="0"/>
          </a:p>
        </p:txBody>
      </p:sp>
    </p:spTree>
    <p:extLst>
      <p:ext uri="{BB962C8B-B14F-4D97-AF65-F5344CB8AC3E}">
        <p14:creationId xmlns:p14="http://schemas.microsoft.com/office/powerpoint/2010/main" val="3277850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7944" y="858872"/>
            <a:ext cx="7024744" cy="1143000"/>
          </a:xfrm>
        </p:spPr>
        <p:txBody>
          <a:bodyPr>
            <a:normAutofit/>
          </a:bodyPr>
          <a:lstStyle/>
          <a:p>
            <a:pPr algn="ctr"/>
            <a:r>
              <a:rPr lang="en-US" dirty="0" smtClean="0"/>
              <a:t>Social Responsibility</a:t>
            </a:r>
            <a:endParaRPr lang="en-US" dirty="0"/>
          </a:p>
        </p:txBody>
      </p:sp>
      <p:sp>
        <p:nvSpPr>
          <p:cNvPr id="3" name="Content Placeholder 2"/>
          <p:cNvSpPr>
            <a:spLocks noGrp="1"/>
          </p:cNvSpPr>
          <p:nvPr>
            <p:ph idx="1"/>
          </p:nvPr>
        </p:nvSpPr>
        <p:spPr>
          <a:xfrm>
            <a:off x="1043492" y="2323652"/>
            <a:ext cx="7172712" cy="3906835"/>
          </a:xfrm>
        </p:spPr>
        <p:txBody>
          <a:bodyPr>
            <a:normAutofit/>
          </a:bodyPr>
          <a:lstStyle/>
          <a:p>
            <a:pPr marL="0" indent="0" algn="ctr">
              <a:buNone/>
            </a:pPr>
            <a:r>
              <a:rPr lang="en-US" sz="2200" dirty="0"/>
              <a:t>Students ability to make a difference and contribute to family, community, society and the environment. Also, to be able to resolve problems peacefully and empathize with others creating healthy relationships. </a:t>
            </a:r>
            <a:endParaRPr lang="en-US" sz="2200" dirty="0" smtClean="0"/>
          </a:p>
          <a:p>
            <a:pPr marL="0" indent="0" algn="ctr">
              <a:buNone/>
            </a:pPr>
            <a:endParaRPr lang="en-US" sz="2000" dirty="0"/>
          </a:p>
          <a:p>
            <a:pPr marL="68580" indent="0">
              <a:buNone/>
            </a:pPr>
            <a:r>
              <a:rPr lang="en-US" sz="2000" dirty="0" smtClean="0"/>
              <a:t>We will be asking your children to reflect and articulate:</a:t>
            </a:r>
          </a:p>
          <a:p>
            <a:r>
              <a:rPr lang="en-US" sz="1800" dirty="0" smtClean="0"/>
              <a:t>How they work to make positive changes</a:t>
            </a:r>
          </a:p>
          <a:p>
            <a:r>
              <a:rPr lang="en-US" sz="1800" dirty="0" smtClean="0"/>
              <a:t>How their actions impact their community</a:t>
            </a:r>
          </a:p>
          <a:p>
            <a:r>
              <a:rPr lang="en-US" sz="1800" dirty="0" smtClean="0"/>
              <a:t>How they compromise to meet the needs of others </a:t>
            </a:r>
          </a:p>
          <a:p>
            <a:r>
              <a:rPr lang="en-US" sz="1800" dirty="0" smtClean="0"/>
              <a:t>How they demonstrate respectful and inclusive behaviour</a:t>
            </a:r>
          </a:p>
        </p:txBody>
      </p:sp>
      <p:pic>
        <p:nvPicPr>
          <p:cNvPr id="5" name="Picture 4" descr="downloa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9373"/>
            <a:ext cx="1964744" cy="1956012"/>
          </a:xfrm>
          <a:prstGeom prst="rect">
            <a:avLst/>
          </a:prstGeom>
        </p:spPr>
      </p:pic>
    </p:spTree>
    <p:extLst>
      <p:ext uri="{BB962C8B-B14F-4D97-AF65-F5344CB8AC3E}">
        <p14:creationId xmlns:p14="http://schemas.microsoft.com/office/powerpoint/2010/main" val="2884632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How does all this help your child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By reflecting and starting to explain these different areas, your child is becoming more aware on their actions, their learning and their impact on their community. </a:t>
            </a:r>
          </a:p>
          <a:p>
            <a:r>
              <a:rPr lang="en-US" dirty="0" smtClean="0"/>
              <a:t>By becoming proficient in the Core Competencies, your child will become a more productive, caring, responsible member of society.</a:t>
            </a:r>
          </a:p>
          <a:p>
            <a:r>
              <a:rPr lang="en-US" smtClean="0"/>
              <a:t>Your child </a:t>
            </a:r>
            <a:r>
              <a:rPr lang="en-US" dirty="0" smtClean="0"/>
              <a:t>will start to understand their own learning styles and be able to go deeper with their understanding of the material presented to them.  They will start to recognize their interests and strategies they can use to further study these areas. </a:t>
            </a:r>
            <a:endParaRPr lang="en-US" dirty="0"/>
          </a:p>
        </p:txBody>
      </p:sp>
    </p:spTree>
    <p:extLst>
      <p:ext uri="{BB962C8B-B14F-4D97-AF65-F5344CB8AC3E}">
        <p14:creationId xmlns:p14="http://schemas.microsoft.com/office/powerpoint/2010/main" val="2346323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Reflections</a:t>
            </a:r>
            <a:endParaRPr lang="en-US" dirty="0"/>
          </a:p>
        </p:txBody>
      </p:sp>
      <p:sp>
        <p:nvSpPr>
          <p:cNvPr id="3" name="Content Placeholder 2"/>
          <p:cNvSpPr>
            <a:spLocks noGrp="1"/>
          </p:cNvSpPr>
          <p:nvPr>
            <p:ph idx="1"/>
          </p:nvPr>
        </p:nvSpPr>
        <p:spPr/>
        <p:txBody>
          <a:bodyPr/>
          <a:lstStyle/>
          <a:p>
            <a:pPr marL="68580" indent="0">
              <a:buNone/>
            </a:pPr>
            <a:r>
              <a:rPr lang="en-US" dirty="0" smtClean="0"/>
              <a:t>Your child will be asked several times this year to think about how they are doing in each of these areas.  What they are doing well and what their current stretches are.  At the end of the year, your child will be sharing with you their growth over the year in each of these competencies.  They will continue to learn and explore these until they graduate in grade 12.  </a:t>
            </a:r>
            <a:endParaRPr lang="en-US" dirty="0"/>
          </a:p>
        </p:txBody>
      </p:sp>
    </p:spTree>
    <p:extLst>
      <p:ext uri="{BB962C8B-B14F-4D97-AF65-F5344CB8AC3E}">
        <p14:creationId xmlns:p14="http://schemas.microsoft.com/office/powerpoint/2010/main" val="3300179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Sample Reflections </a:t>
            </a:r>
            <a:endParaRPr lang="en-US" dirty="0"/>
          </a:p>
        </p:txBody>
      </p:sp>
      <p:sp>
        <p:nvSpPr>
          <p:cNvPr id="3" name="Content Placeholder 2"/>
          <p:cNvSpPr>
            <a:spLocks noGrp="1"/>
          </p:cNvSpPr>
          <p:nvPr>
            <p:ph idx="1"/>
          </p:nvPr>
        </p:nvSpPr>
        <p:spPr/>
        <p:txBody>
          <a:bodyPr>
            <a:noAutofit/>
          </a:bodyPr>
          <a:lstStyle/>
          <a:p>
            <a:r>
              <a:rPr lang="en-US" sz="1400" dirty="0" smtClean="0"/>
              <a:t>I am able to give at least one idea when in group discussions.  I would like to ask more questions and be less shy. </a:t>
            </a:r>
          </a:p>
          <a:p>
            <a:pPr marL="68580" indent="0">
              <a:buNone/>
            </a:pPr>
            <a:endParaRPr lang="en-US" sz="1400" dirty="0" smtClean="0"/>
          </a:p>
          <a:p>
            <a:r>
              <a:rPr lang="en-CA" sz="1400" dirty="0"/>
              <a:t>As a communicator who is still learning certain skills </a:t>
            </a:r>
            <a:r>
              <a:rPr lang="en-CA" sz="1400" dirty="0" smtClean="0"/>
              <a:t>I've improved </a:t>
            </a:r>
            <a:r>
              <a:rPr lang="en-CA" sz="1400" dirty="0"/>
              <a:t>greatly. I've learned to give complete eye contact and a </a:t>
            </a:r>
            <a:r>
              <a:rPr lang="en-CA" sz="1400" dirty="0" smtClean="0"/>
              <a:t>open body language. When </a:t>
            </a:r>
            <a:r>
              <a:rPr lang="en-CA" sz="1400" dirty="0"/>
              <a:t>I help others I've developed a softer speaking tone, larger hand gestures and an open mind when someone gives me feedback. I'll give my honest </a:t>
            </a:r>
            <a:r>
              <a:rPr lang="en-CA" sz="1400" dirty="0" smtClean="0"/>
              <a:t>opinion, </a:t>
            </a:r>
            <a:r>
              <a:rPr lang="en-CA" sz="1400" dirty="0"/>
              <a:t>even to someone I'm not comfortable around. </a:t>
            </a:r>
            <a:endParaRPr lang="en-CA" sz="1400" dirty="0" smtClean="0"/>
          </a:p>
          <a:p>
            <a:endParaRPr lang="en-CA" sz="1400" dirty="0"/>
          </a:p>
          <a:p>
            <a:r>
              <a:rPr lang="en-CA" sz="1400" dirty="0"/>
              <a:t>At the start of this year I had ended up saying some </a:t>
            </a:r>
            <a:r>
              <a:rPr lang="en-CA" sz="1400" dirty="0" smtClean="0"/>
              <a:t>inappropriate words towards my peers. </a:t>
            </a:r>
            <a:r>
              <a:rPr lang="en-CA" sz="1400" dirty="0"/>
              <a:t>I had then stepped into that persons shoes and wondered how it would have felt if those words were towards me. Knowing this, I knew I needed to change as a person. I did not want to be viewed as a snobby and mean girl especially cause it gets you no where. So </a:t>
            </a:r>
            <a:r>
              <a:rPr lang="en-CA" sz="1400" dirty="0" smtClean="0"/>
              <a:t>I am working on changing right </a:t>
            </a:r>
            <a:r>
              <a:rPr lang="en-CA" sz="1400" dirty="0"/>
              <a:t>now because everyone needs more friends than enemies.  </a:t>
            </a:r>
            <a:r>
              <a:rPr lang="en-CA" sz="1400" dirty="0" smtClean="0"/>
              <a:t> </a:t>
            </a:r>
            <a:endParaRPr lang="en-US" sz="1400" dirty="0"/>
          </a:p>
        </p:txBody>
      </p:sp>
    </p:spTree>
    <p:extLst>
      <p:ext uri="{BB962C8B-B14F-4D97-AF65-F5344CB8AC3E}">
        <p14:creationId xmlns:p14="http://schemas.microsoft.com/office/powerpoint/2010/main" val="1765616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How You Can Help Your Child At Home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Try to talk with your child about their day, not just academics.</a:t>
            </a:r>
          </a:p>
          <a:p>
            <a:r>
              <a:rPr lang="en-US" dirty="0" smtClean="0"/>
              <a:t>Ask specific questions – did you have any challenging problems in math today – how did you solve it – can you show me</a:t>
            </a:r>
          </a:p>
          <a:p>
            <a:r>
              <a:rPr lang="en-US" dirty="0" smtClean="0"/>
              <a:t>What did you read about today in your _______ novel study?  Have you read something similar before? Can you help they connect it to a real world situation?</a:t>
            </a:r>
          </a:p>
          <a:p>
            <a:r>
              <a:rPr lang="en-US" dirty="0" smtClean="0"/>
              <a:t>Watch the news together and discuss larger problems happening in our community/ global community</a:t>
            </a:r>
          </a:p>
          <a:p>
            <a:r>
              <a:rPr lang="en-US" dirty="0" smtClean="0"/>
              <a:t>Discuss your family values and heritage</a:t>
            </a:r>
            <a:endParaRPr lang="en-US" dirty="0"/>
          </a:p>
        </p:txBody>
      </p:sp>
    </p:spTree>
    <p:extLst>
      <p:ext uri="{BB962C8B-B14F-4D97-AF65-F5344CB8AC3E}">
        <p14:creationId xmlns:p14="http://schemas.microsoft.com/office/powerpoint/2010/main" val="2155635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Exciting New Aspect	</a:t>
            </a:r>
            <a:endParaRPr lang="en-US" dirty="0"/>
          </a:p>
        </p:txBody>
      </p:sp>
      <p:sp>
        <p:nvSpPr>
          <p:cNvPr id="3" name="Content Placeholder 2"/>
          <p:cNvSpPr>
            <a:spLocks noGrp="1"/>
          </p:cNvSpPr>
          <p:nvPr>
            <p:ph idx="1"/>
          </p:nvPr>
        </p:nvSpPr>
        <p:spPr/>
        <p:txBody>
          <a:bodyPr/>
          <a:lstStyle/>
          <a:p>
            <a:pPr marL="68580" indent="0" algn="ctr">
              <a:buNone/>
            </a:pPr>
            <a:r>
              <a:rPr lang="en-US" dirty="0" smtClean="0"/>
              <a:t>Our staff will be working at infusing the new “Core Competencies” into our curriculum, in every subject.  This is not only happening at Summit, but across the province from Kindergarten to Grade 12. </a:t>
            </a:r>
            <a:endParaRPr lang="en-US" dirty="0"/>
          </a:p>
        </p:txBody>
      </p:sp>
    </p:spTree>
    <p:extLst>
      <p:ext uri="{BB962C8B-B14F-4D97-AF65-F5344CB8AC3E}">
        <p14:creationId xmlns:p14="http://schemas.microsoft.com/office/powerpoint/2010/main" val="1600943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Core Competencies 	</a:t>
            </a:r>
            <a:endParaRPr lang="en-US" dirty="0"/>
          </a:p>
        </p:txBody>
      </p:sp>
      <p:sp>
        <p:nvSpPr>
          <p:cNvPr id="3" name="Content Placeholder 2"/>
          <p:cNvSpPr>
            <a:spLocks noGrp="1"/>
          </p:cNvSpPr>
          <p:nvPr>
            <p:ph idx="1"/>
          </p:nvPr>
        </p:nvSpPr>
        <p:spPr/>
        <p:txBody>
          <a:bodyPr/>
          <a:lstStyle/>
          <a:p>
            <a:pPr marL="68580" indent="0" algn="ctr">
              <a:buNone/>
            </a:pPr>
            <a:r>
              <a:rPr lang="en-US" dirty="0" smtClean="0"/>
              <a:t>Core Competencies are sets of intellectual, personal, and social and emotional proficiencies that all students need to develop in order to engage in deeper learning. </a:t>
            </a:r>
          </a:p>
          <a:p>
            <a:pPr marL="68580" indent="0">
              <a:buNone/>
            </a:pPr>
            <a:endParaRPr lang="en-US" dirty="0"/>
          </a:p>
        </p:txBody>
      </p:sp>
    </p:spTree>
    <p:extLst>
      <p:ext uri="{BB962C8B-B14F-4D97-AF65-F5344CB8AC3E}">
        <p14:creationId xmlns:p14="http://schemas.microsoft.com/office/powerpoint/2010/main" val="1519535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Areas of Focus</a:t>
            </a:r>
            <a:endParaRPr lang="en-US" dirty="0"/>
          </a:p>
        </p:txBody>
      </p:sp>
      <p:sp>
        <p:nvSpPr>
          <p:cNvPr id="3" name="Content Placeholder 2"/>
          <p:cNvSpPr>
            <a:spLocks noGrp="1"/>
          </p:cNvSpPr>
          <p:nvPr>
            <p:ph idx="1"/>
          </p:nvPr>
        </p:nvSpPr>
        <p:spPr/>
        <p:txBody>
          <a:bodyPr/>
          <a:lstStyle/>
          <a:p>
            <a:r>
              <a:rPr lang="en-US" dirty="0" smtClean="0"/>
              <a:t>1. Communication</a:t>
            </a:r>
          </a:p>
          <a:p>
            <a:r>
              <a:rPr lang="en-US" dirty="0" smtClean="0"/>
              <a:t>2. Creative and Critical Thinking</a:t>
            </a:r>
          </a:p>
          <a:p>
            <a:r>
              <a:rPr lang="en-US" dirty="0" smtClean="0"/>
              <a:t>3. Personal Awareness and Responsibility</a:t>
            </a:r>
            <a:endParaRPr lang="en-US" dirty="0"/>
          </a:p>
        </p:txBody>
      </p:sp>
    </p:spTree>
    <p:extLst>
      <p:ext uri="{BB962C8B-B14F-4D97-AF65-F5344CB8AC3E}">
        <p14:creationId xmlns:p14="http://schemas.microsoft.com/office/powerpoint/2010/main" val="639908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What is Communication</a:t>
            </a:r>
            <a:endParaRPr lang="en-US" dirty="0"/>
          </a:p>
        </p:txBody>
      </p:sp>
      <p:sp>
        <p:nvSpPr>
          <p:cNvPr id="3" name="Content Placeholder 2"/>
          <p:cNvSpPr>
            <a:spLocks noGrp="1"/>
          </p:cNvSpPr>
          <p:nvPr>
            <p:ph idx="1"/>
          </p:nvPr>
        </p:nvSpPr>
        <p:spPr>
          <a:xfrm>
            <a:off x="1043492" y="2323652"/>
            <a:ext cx="7331479" cy="4025889"/>
          </a:xfrm>
        </p:spPr>
        <p:txBody>
          <a:bodyPr>
            <a:normAutofit fontScale="92500" lnSpcReduction="10000"/>
          </a:bodyPr>
          <a:lstStyle/>
          <a:p>
            <a:pPr marL="0" indent="0" algn="ctr">
              <a:lnSpc>
                <a:spcPct val="120000"/>
              </a:lnSpc>
              <a:spcBef>
                <a:spcPts val="0"/>
              </a:spcBef>
              <a:buNone/>
              <a:tabLst>
                <a:tab pos="469900" algn="l"/>
              </a:tabLst>
            </a:pPr>
            <a:r>
              <a:rPr lang="en-US" dirty="0">
                <a:latin typeface="Century Gothic"/>
                <a:cs typeface="Century Gothic"/>
              </a:rPr>
              <a:t>Communication is when students exchange information, experiences and ideas to help them learn more. Communication is how we express our thoughts, feelings ideas and opinions. </a:t>
            </a:r>
            <a:endParaRPr lang="en-US" dirty="0" smtClean="0">
              <a:latin typeface="Century Gothic"/>
              <a:cs typeface="Century Gothic"/>
            </a:endParaRPr>
          </a:p>
          <a:p>
            <a:pPr marL="0" indent="0" algn="ctr">
              <a:lnSpc>
                <a:spcPct val="120000"/>
              </a:lnSpc>
              <a:spcBef>
                <a:spcPts val="0"/>
              </a:spcBef>
              <a:buNone/>
              <a:tabLst>
                <a:tab pos="469900" algn="l"/>
              </a:tabLst>
            </a:pPr>
            <a:endParaRPr lang="en-US" spc="-5" dirty="0" smtClean="0">
              <a:latin typeface="Century Gothic"/>
              <a:cs typeface="Century Gothic"/>
            </a:endParaRPr>
          </a:p>
          <a:p>
            <a:pPr marL="0" indent="0">
              <a:lnSpc>
                <a:spcPct val="120000"/>
              </a:lnSpc>
              <a:spcBef>
                <a:spcPts val="0"/>
              </a:spcBef>
              <a:buNone/>
              <a:tabLst>
                <a:tab pos="469900" algn="l"/>
              </a:tabLst>
            </a:pPr>
            <a:r>
              <a:rPr lang="en-US" sz="2200" spc="-5" dirty="0" smtClean="0">
                <a:latin typeface="Century Gothic"/>
                <a:cs typeface="Century Gothic"/>
              </a:rPr>
              <a:t>We will be asking your children to reflect on and articulate: </a:t>
            </a:r>
          </a:p>
          <a:p>
            <a:pPr marL="342900" lvl="1" indent="-342900">
              <a:lnSpc>
                <a:spcPct val="120000"/>
              </a:lnSpc>
              <a:spcBef>
                <a:spcPts val="0"/>
              </a:spcBef>
              <a:tabLst>
                <a:tab pos="469900" algn="l"/>
              </a:tabLst>
            </a:pPr>
            <a:r>
              <a:rPr lang="en-US" sz="1900" spc="-5" dirty="0" smtClean="0">
                <a:latin typeface="Century Gothic"/>
                <a:cs typeface="Century Gothic"/>
              </a:rPr>
              <a:t>How </a:t>
            </a:r>
            <a:r>
              <a:rPr lang="en-US" sz="1900" spc="-5" dirty="0">
                <a:latin typeface="Century Gothic"/>
                <a:cs typeface="Century Gothic"/>
              </a:rPr>
              <a:t>do you share information with</a:t>
            </a:r>
            <a:r>
              <a:rPr lang="en-US" sz="1900" spc="50" dirty="0">
                <a:latin typeface="Century Gothic"/>
                <a:cs typeface="Century Gothic"/>
              </a:rPr>
              <a:t> </a:t>
            </a:r>
            <a:r>
              <a:rPr lang="en-US" sz="1900" spc="-5" dirty="0">
                <a:latin typeface="Century Gothic"/>
                <a:cs typeface="Century Gothic"/>
              </a:rPr>
              <a:t>others?</a:t>
            </a:r>
            <a:endParaRPr lang="en-US" sz="1900" dirty="0">
              <a:latin typeface="Century Gothic"/>
              <a:cs typeface="Century Gothic"/>
            </a:endParaRPr>
          </a:p>
          <a:p>
            <a:pPr marL="342900" marR="1256665" lvl="1" indent="-342900">
              <a:lnSpc>
                <a:spcPct val="120000"/>
              </a:lnSpc>
              <a:spcBef>
                <a:spcPts val="0"/>
              </a:spcBef>
              <a:tabLst>
                <a:tab pos="469900" algn="l"/>
              </a:tabLst>
            </a:pPr>
            <a:r>
              <a:rPr lang="en-US" sz="1900" spc="-5" dirty="0">
                <a:latin typeface="Century Gothic"/>
                <a:cs typeface="Century Gothic"/>
              </a:rPr>
              <a:t>How do you demonstrate </a:t>
            </a:r>
            <a:r>
              <a:rPr lang="en-US" sz="1900" spc="-5" dirty="0" smtClean="0">
                <a:latin typeface="Century Gothic"/>
                <a:cs typeface="Century Gothic"/>
              </a:rPr>
              <a:t>active </a:t>
            </a:r>
            <a:r>
              <a:rPr lang="en-US" sz="1900" spc="-5" dirty="0">
                <a:latin typeface="Century Gothic"/>
                <a:cs typeface="Century Gothic"/>
              </a:rPr>
              <a:t>listening </a:t>
            </a:r>
            <a:r>
              <a:rPr lang="en-US" sz="1900" spc="-5" dirty="0" smtClean="0">
                <a:latin typeface="Century Gothic"/>
                <a:cs typeface="Century Gothic"/>
              </a:rPr>
              <a:t>and </a:t>
            </a:r>
            <a:r>
              <a:rPr lang="en-US" sz="1900" spc="-5" dirty="0">
                <a:latin typeface="Century Gothic"/>
                <a:cs typeface="Century Gothic"/>
              </a:rPr>
              <a:t>contribute </a:t>
            </a:r>
            <a:r>
              <a:rPr lang="en-US" sz="1900" spc="-5" dirty="0" smtClean="0">
                <a:latin typeface="Century Gothic"/>
                <a:cs typeface="Century Gothic"/>
              </a:rPr>
              <a:t>to a collaborative work</a:t>
            </a:r>
            <a:r>
              <a:rPr lang="en-US" sz="1900" spc="30" dirty="0">
                <a:latin typeface="Century Gothic"/>
                <a:cs typeface="Century Gothic"/>
              </a:rPr>
              <a:t> </a:t>
            </a:r>
            <a:r>
              <a:rPr lang="en-US" sz="1900" spc="-5" dirty="0" smtClean="0">
                <a:latin typeface="Century Gothic"/>
                <a:cs typeface="Century Gothic"/>
              </a:rPr>
              <a:t>environments</a:t>
            </a:r>
            <a:r>
              <a:rPr lang="en-US" sz="1900" spc="-5" dirty="0">
                <a:latin typeface="Century Gothic"/>
                <a:cs typeface="Century Gothic"/>
              </a:rPr>
              <a:t>?</a:t>
            </a:r>
            <a:endParaRPr lang="en-US" sz="1900" dirty="0">
              <a:latin typeface="Century Gothic"/>
              <a:cs typeface="Century Gothic"/>
            </a:endParaRPr>
          </a:p>
          <a:p>
            <a:pPr marL="342900" lvl="1" indent="-342900">
              <a:lnSpc>
                <a:spcPct val="120000"/>
              </a:lnSpc>
              <a:spcBef>
                <a:spcPts val="0"/>
              </a:spcBef>
              <a:tabLst>
                <a:tab pos="469900" algn="l"/>
              </a:tabLst>
            </a:pPr>
            <a:r>
              <a:rPr lang="en-US" sz="1900" spc="-5" dirty="0">
                <a:latin typeface="Century Gothic"/>
                <a:cs typeface="Century Gothic"/>
              </a:rPr>
              <a:t>What do you do when you</a:t>
            </a:r>
            <a:r>
              <a:rPr lang="en-US" sz="1900" spc="15" dirty="0">
                <a:latin typeface="Century Gothic"/>
                <a:cs typeface="Century Gothic"/>
              </a:rPr>
              <a:t> </a:t>
            </a:r>
            <a:r>
              <a:rPr lang="en-US" sz="1900" spc="-5" dirty="0">
                <a:latin typeface="Century Gothic"/>
                <a:cs typeface="Century Gothic"/>
              </a:rPr>
              <a:t>disagree</a:t>
            </a:r>
            <a:r>
              <a:rPr lang="en-US" sz="1900" spc="-5" dirty="0" smtClean="0">
                <a:latin typeface="Century Gothic"/>
                <a:cs typeface="Century Gothic"/>
              </a:rPr>
              <a:t>?</a:t>
            </a:r>
            <a:endParaRPr lang="en-US" sz="1900" dirty="0">
              <a:latin typeface="Century Gothic"/>
              <a:cs typeface="Century Gothic"/>
            </a:endParaRPr>
          </a:p>
        </p:txBody>
      </p:sp>
      <p:pic>
        <p:nvPicPr>
          <p:cNvPr id="4" name="Picture 3" descr="downloa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453"/>
            <a:ext cx="1701957" cy="1701957"/>
          </a:xfrm>
          <a:prstGeom prst="rect">
            <a:avLst/>
          </a:prstGeom>
        </p:spPr>
      </p:pic>
    </p:spTree>
    <p:extLst>
      <p:ext uri="{BB962C8B-B14F-4D97-AF65-F5344CB8AC3E}">
        <p14:creationId xmlns:p14="http://schemas.microsoft.com/office/powerpoint/2010/main" val="2806725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Creative Thinking</a:t>
            </a:r>
            <a:endParaRPr lang="en-US" dirty="0"/>
          </a:p>
        </p:txBody>
      </p:sp>
      <p:sp>
        <p:nvSpPr>
          <p:cNvPr id="3" name="Content Placeholder 2"/>
          <p:cNvSpPr>
            <a:spLocks noGrp="1"/>
          </p:cNvSpPr>
          <p:nvPr>
            <p:ph idx="1"/>
          </p:nvPr>
        </p:nvSpPr>
        <p:spPr/>
        <p:txBody>
          <a:bodyPr>
            <a:normAutofit lnSpcReduction="10000"/>
          </a:bodyPr>
          <a:lstStyle/>
          <a:p>
            <a:pPr marL="12700" marR="365760" indent="0" algn="ctr">
              <a:lnSpc>
                <a:spcPct val="101600"/>
              </a:lnSpc>
              <a:buNone/>
              <a:tabLst>
                <a:tab pos="364490" algn="l"/>
              </a:tabLst>
            </a:pPr>
            <a:r>
              <a:rPr lang="en-US" dirty="0">
                <a:latin typeface="Century Gothic"/>
                <a:cs typeface="Century Gothic"/>
              </a:rPr>
              <a:t>Thinking in an original or new way and creating new ideas or concepts that matter to others. </a:t>
            </a:r>
            <a:endParaRPr lang="en-US" spc="-5" dirty="0" smtClean="0">
              <a:latin typeface="Century Gothic"/>
              <a:cs typeface="Century Gothic"/>
            </a:endParaRPr>
          </a:p>
          <a:p>
            <a:pPr marL="12700" marR="365760" indent="0">
              <a:lnSpc>
                <a:spcPct val="101600"/>
              </a:lnSpc>
              <a:buNone/>
              <a:tabLst>
                <a:tab pos="364490" algn="l"/>
              </a:tabLst>
            </a:pPr>
            <a:endParaRPr lang="en-US" spc="-5" dirty="0" smtClean="0">
              <a:latin typeface="Century Gothic"/>
              <a:cs typeface="Century Gothic"/>
            </a:endParaRPr>
          </a:p>
          <a:p>
            <a:pPr marL="12700" marR="365760" indent="0">
              <a:lnSpc>
                <a:spcPct val="101600"/>
              </a:lnSpc>
              <a:buNone/>
              <a:tabLst>
                <a:tab pos="364490" algn="l"/>
              </a:tabLst>
            </a:pPr>
            <a:r>
              <a:rPr lang="en-US" sz="2000" spc="-5" dirty="0" smtClean="0">
                <a:latin typeface="Century Gothic"/>
                <a:cs typeface="Century Gothic"/>
              </a:rPr>
              <a:t>We </a:t>
            </a:r>
            <a:r>
              <a:rPr lang="en-US" sz="2000" spc="-5" dirty="0">
                <a:latin typeface="Century Gothic"/>
                <a:cs typeface="Century Gothic"/>
              </a:rPr>
              <a:t>will be asking your children to reflect on and articulate: </a:t>
            </a:r>
            <a:endParaRPr lang="en-US" sz="2000" spc="-5" dirty="0" smtClean="0">
              <a:latin typeface="Century Gothic"/>
              <a:cs typeface="Century Gothic"/>
            </a:endParaRPr>
          </a:p>
          <a:p>
            <a:pPr marL="652780" marR="365760" lvl="1" indent="-342900">
              <a:lnSpc>
                <a:spcPct val="101600"/>
              </a:lnSpc>
              <a:tabLst>
                <a:tab pos="364490" algn="l"/>
              </a:tabLst>
            </a:pPr>
            <a:r>
              <a:rPr lang="en-US" sz="1900" spc="-5" dirty="0" smtClean="0">
                <a:latin typeface="Century Gothic"/>
                <a:cs typeface="Century Gothic"/>
              </a:rPr>
              <a:t>Where </a:t>
            </a:r>
            <a:r>
              <a:rPr lang="en-US" sz="1900" spc="-5" dirty="0">
                <a:latin typeface="Century Gothic"/>
                <a:cs typeface="Century Gothic"/>
              </a:rPr>
              <a:t>do your</a:t>
            </a:r>
            <a:r>
              <a:rPr lang="en-US" sz="1900" spc="-40" dirty="0">
                <a:latin typeface="Century Gothic"/>
                <a:cs typeface="Century Gothic"/>
              </a:rPr>
              <a:t> </a:t>
            </a:r>
            <a:r>
              <a:rPr lang="en-US" sz="1900" spc="-5" dirty="0" smtClean="0">
                <a:latin typeface="Century Gothic"/>
                <a:cs typeface="Century Gothic"/>
              </a:rPr>
              <a:t>new </a:t>
            </a:r>
            <a:r>
              <a:rPr lang="en-US" sz="1900" spc="-5" dirty="0">
                <a:latin typeface="Century Gothic"/>
                <a:cs typeface="Century Gothic"/>
              </a:rPr>
              <a:t>ideas come</a:t>
            </a:r>
            <a:r>
              <a:rPr lang="en-US" sz="1900" spc="-40" dirty="0">
                <a:latin typeface="Century Gothic"/>
                <a:cs typeface="Century Gothic"/>
              </a:rPr>
              <a:t> </a:t>
            </a:r>
            <a:r>
              <a:rPr lang="en-US" sz="1900" spc="-5" dirty="0">
                <a:latin typeface="Century Gothic"/>
                <a:cs typeface="Century Gothic"/>
              </a:rPr>
              <a:t>from?</a:t>
            </a:r>
            <a:endParaRPr lang="en-US" sz="1900" dirty="0">
              <a:latin typeface="Century Gothic"/>
              <a:cs typeface="Century Gothic"/>
            </a:endParaRPr>
          </a:p>
          <a:p>
            <a:pPr marL="652780" marR="5080" lvl="1" indent="-342900">
              <a:lnSpc>
                <a:spcPct val="101600"/>
              </a:lnSpc>
              <a:tabLst>
                <a:tab pos="364490" algn="l"/>
              </a:tabLst>
            </a:pPr>
            <a:r>
              <a:rPr lang="en-US" sz="1900" spc="-5" dirty="0" smtClean="0">
                <a:latin typeface="Century Gothic"/>
                <a:cs typeface="Century Gothic"/>
              </a:rPr>
              <a:t>What </a:t>
            </a:r>
            <a:r>
              <a:rPr lang="en-US" sz="1900" spc="-5" dirty="0">
                <a:latin typeface="Century Gothic"/>
                <a:cs typeface="Century Gothic"/>
              </a:rPr>
              <a:t>inspires you to be </a:t>
            </a:r>
            <a:r>
              <a:rPr lang="en-US" sz="1900" spc="-5" dirty="0" smtClean="0">
                <a:latin typeface="Century Gothic"/>
                <a:cs typeface="Century Gothic"/>
              </a:rPr>
              <a:t>creative?</a:t>
            </a:r>
          </a:p>
          <a:p>
            <a:pPr marL="652780" marR="5080" lvl="1" indent="-342900">
              <a:lnSpc>
                <a:spcPct val="101600"/>
              </a:lnSpc>
              <a:tabLst>
                <a:tab pos="364490" algn="l"/>
              </a:tabLst>
            </a:pPr>
            <a:r>
              <a:rPr lang="en-US" sz="1900" spc="-5" dirty="0" smtClean="0">
                <a:latin typeface="Century Gothic"/>
                <a:cs typeface="Century Gothic"/>
              </a:rPr>
              <a:t>What are your passions? How are you pursuing these and learning more about these?</a:t>
            </a:r>
          </a:p>
        </p:txBody>
      </p:sp>
      <p:pic>
        <p:nvPicPr>
          <p:cNvPr id="4" name="Picture 3" descr="downloa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944899" cy="1944899"/>
          </a:xfrm>
          <a:prstGeom prst="rect">
            <a:avLst/>
          </a:prstGeom>
        </p:spPr>
      </p:pic>
    </p:spTree>
    <p:extLst>
      <p:ext uri="{BB962C8B-B14F-4D97-AF65-F5344CB8AC3E}">
        <p14:creationId xmlns:p14="http://schemas.microsoft.com/office/powerpoint/2010/main" val="2386741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Critical Thinking</a:t>
            </a:r>
            <a:endParaRPr lang="en-US" dirty="0"/>
          </a:p>
        </p:txBody>
      </p:sp>
      <p:sp>
        <p:nvSpPr>
          <p:cNvPr id="3" name="Content Placeholder 2"/>
          <p:cNvSpPr>
            <a:spLocks noGrp="1"/>
          </p:cNvSpPr>
          <p:nvPr>
            <p:ph idx="1"/>
          </p:nvPr>
        </p:nvSpPr>
        <p:spPr>
          <a:xfrm>
            <a:off x="1043492" y="2323652"/>
            <a:ext cx="7172712" cy="3906835"/>
          </a:xfrm>
        </p:spPr>
        <p:txBody>
          <a:bodyPr>
            <a:normAutofit fontScale="70000" lnSpcReduction="20000"/>
          </a:bodyPr>
          <a:lstStyle/>
          <a:p>
            <a:pPr marL="68580" indent="0" algn="ctr">
              <a:buNone/>
            </a:pPr>
            <a:r>
              <a:rPr lang="en-US" sz="3100" dirty="0" smtClean="0">
                <a:latin typeface="Century Gothic"/>
                <a:cs typeface="Century Gothic"/>
              </a:rPr>
              <a:t>Critical </a:t>
            </a:r>
            <a:r>
              <a:rPr lang="en-US" sz="3100" dirty="0">
                <a:latin typeface="Century Gothic"/>
                <a:cs typeface="Century Gothic"/>
              </a:rPr>
              <a:t>thinking is analyzing, drawing conclusions and making judgments about information </a:t>
            </a:r>
            <a:endParaRPr lang="en-US" sz="3100" dirty="0" smtClean="0">
              <a:latin typeface="Century Gothic"/>
              <a:cs typeface="Century Gothic"/>
            </a:endParaRPr>
          </a:p>
          <a:p>
            <a:pPr marL="68580" indent="0">
              <a:buNone/>
            </a:pPr>
            <a:endParaRPr lang="en-US" sz="3100" dirty="0">
              <a:latin typeface="Century Gothic"/>
              <a:cs typeface="Century Gothic"/>
            </a:endParaRPr>
          </a:p>
          <a:p>
            <a:pPr marL="68580" indent="0">
              <a:buNone/>
            </a:pPr>
            <a:r>
              <a:rPr lang="en-US" sz="2900" dirty="0" smtClean="0">
                <a:latin typeface="Century Gothic"/>
                <a:cs typeface="Century Gothic"/>
              </a:rPr>
              <a:t>We will be asking your children to reflect and articulate:</a:t>
            </a:r>
          </a:p>
          <a:p>
            <a:pPr marL="652780" marR="5080" lvl="1" indent="-342900">
              <a:lnSpc>
                <a:spcPct val="101600"/>
              </a:lnSpc>
              <a:tabLst>
                <a:tab pos="364490" algn="l"/>
              </a:tabLst>
            </a:pPr>
            <a:r>
              <a:rPr lang="en-US" sz="2600" spc="-5" dirty="0">
                <a:latin typeface="Century Gothic"/>
                <a:cs typeface="Century Gothic"/>
              </a:rPr>
              <a:t>What things do </a:t>
            </a:r>
            <a:r>
              <a:rPr lang="en-US" sz="2600" spc="-5" dirty="0" smtClean="0">
                <a:latin typeface="Century Gothic"/>
                <a:cs typeface="Century Gothic"/>
              </a:rPr>
              <a:t>you </a:t>
            </a:r>
            <a:r>
              <a:rPr lang="en-US" sz="2600" spc="-5" dirty="0">
                <a:latin typeface="Century Gothic"/>
                <a:cs typeface="Century Gothic"/>
              </a:rPr>
              <a:t>consider when making </a:t>
            </a:r>
            <a:r>
              <a:rPr lang="en-US" sz="2600" spc="-5" dirty="0" smtClean="0">
                <a:latin typeface="Century Gothic"/>
                <a:cs typeface="Century Gothic"/>
              </a:rPr>
              <a:t>a</a:t>
            </a:r>
            <a:r>
              <a:rPr lang="en-US" sz="2600" spc="-60" dirty="0" smtClean="0">
                <a:latin typeface="Century Gothic"/>
                <a:cs typeface="Century Gothic"/>
              </a:rPr>
              <a:t> </a:t>
            </a:r>
            <a:r>
              <a:rPr lang="en-US" sz="2600" spc="-5" dirty="0">
                <a:latin typeface="Century Gothic"/>
                <a:cs typeface="Century Gothic"/>
              </a:rPr>
              <a:t>decision</a:t>
            </a:r>
            <a:r>
              <a:rPr lang="en-US" sz="2600" spc="-5" dirty="0" smtClean="0">
                <a:latin typeface="Century Gothic"/>
                <a:cs typeface="Century Gothic"/>
              </a:rPr>
              <a:t>?</a:t>
            </a:r>
          </a:p>
          <a:p>
            <a:pPr marL="652780" marR="5080" lvl="1" indent="-342900">
              <a:lnSpc>
                <a:spcPct val="101600"/>
              </a:lnSpc>
              <a:tabLst>
                <a:tab pos="364490" algn="l"/>
              </a:tabLst>
            </a:pPr>
            <a:r>
              <a:rPr lang="en-US" sz="2600" dirty="0" smtClean="0">
                <a:latin typeface="Century Gothic"/>
                <a:cs typeface="Century Gothic"/>
              </a:rPr>
              <a:t>Can you </a:t>
            </a:r>
            <a:r>
              <a:rPr lang="en-US" sz="2600" smtClean="0">
                <a:latin typeface="Century Gothic"/>
                <a:cs typeface="Century Gothic"/>
              </a:rPr>
              <a:t>articulate others’ </a:t>
            </a:r>
            <a:r>
              <a:rPr lang="en-US" sz="2600" dirty="0" smtClean="0">
                <a:latin typeface="Century Gothic"/>
                <a:cs typeface="Century Gothic"/>
              </a:rPr>
              <a:t>perspectives and your own assumptions?</a:t>
            </a:r>
            <a:endParaRPr lang="en-US" sz="2600" dirty="0">
              <a:latin typeface="Century Gothic"/>
              <a:cs typeface="Century Gothic"/>
            </a:endParaRPr>
          </a:p>
          <a:p>
            <a:pPr marL="652780" marR="230504" lvl="1" indent="-342900">
              <a:lnSpc>
                <a:spcPct val="101600"/>
              </a:lnSpc>
              <a:tabLst>
                <a:tab pos="364490" algn="l"/>
              </a:tabLst>
            </a:pPr>
            <a:r>
              <a:rPr lang="en-US" sz="2600" spc="-5" dirty="0">
                <a:latin typeface="Century Gothic"/>
                <a:cs typeface="Century Gothic"/>
              </a:rPr>
              <a:t>Describe</a:t>
            </a:r>
            <a:r>
              <a:rPr lang="en-US" sz="2600" spc="-25" dirty="0">
                <a:latin typeface="Century Gothic"/>
                <a:cs typeface="Century Gothic"/>
              </a:rPr>
              <a:t> </a:t>
            </a:r>
            <a:r>
              <a:rPr lang="en-US" sz="2600" spc="-5" dirty="0" smtClean="0">
                <a:latin typeface="Century Gothic"/>
                <a:cs typeface="Century Gothic"/>
              </a:rPr>
              <a:t>something </a:t>
            </a:r>
            <a:r>
              <a:rPr lang="en-US" sz="2600" spc="-5" dirty="0">
                <a:latin typeface="Century Gothic"/>
                <a:cs typeface="Century Gothic"/>
              </a:rPr>
              <a:t>that didn’t work and </a:t>
            </a:r>
            <a:r>
              <a:rPr lang="en-US" sz="2600" spc="-5" dirty="0" smtClean="0">
                <a:latin typeface="Century Gothic"/>
                <a:cs typeface="Century Gothic"/>
              </a:rPr>
              <a:t>what </a:t>
            </a:r>
            <a:r>
              <a:rPr lang="en-US" sz="2600" spc="-5" dirty="0">
                <a:latin typeface="Century Gothic"/>
                <a:cs typeface="Century Gothic"/>
              </a:rPr>
              <a:t>you did </a:t>
            </a:r>
            <a:r>
              <a:rPr lang="en-US" sz="2600" spc="-5" dirty="0" smtClean="0">
                <a:latin typeface="Century Gothic"/>
                <a:cs typeface="Century Gothic"/>
              </a:rPr>
              <a:t>differently</a:t>
            </a:r>
            <a:r>
              <a:rPr lang="en-US" sz="2600" spc="-5" dirty="0">
                <a:latin typeface="Century Gothic"/>
                <a:cs typeface="Century Gothic"/>
              </a:rPr>
              <a:t>?</a:t>
            </a:r>
            <a:endParaRPr lang="en-US" sz="2600" dirty="0">
              <a:latin typeface="Century Gothic"/>
              <a:cs typeface="Century Gothic"/>
            </a:endParaRPr>
          </a:p>
          <a:p>
            <a:pPr marL="652780" marR="73025" lvl="1" indent="-342900">
              <a:lnSpc>
                <a:spcPct val="101600"/>
              </a:lnSpc>
              <a:tabLst>
                <a:tab pos="364490" algn="l"/>
              </a:tabLst>
            </a:pPr>
            <a:r>
              <a:rPr lang="en-US" sz="2600" dirty="0" smtClean="0">
                <a:latin typeface="Century Gothic"/>
                <a:cs typeface="Century Gothic"/>
              </a:rPr>
              <a:t>Can you take feedback and make changes with your learning</a:t>
            </a:r>
          </a:p>
          <a:p>
            <a:pPr marL="652780" marR="73025" lvl="1" indent="-342900">
              <a:lnSpc>
                <a:spcPct val="101600"/>
              </a:lnSpc>
              <a:tabLst>
                <a:tab pos="364490" algn="l"/>
              </a:tabLst>
            </a:pPr>
            <a:r>
              <a:rPr lang="en-US" sz="2600" dirty="0" smtClean="0">
                <a:latin typeface="Century Gothic"/>
                <a:cs typeface="Century Gothic"/>
              </a:rPr>
              <a:t>Find other ways to extend the lessons/concepts of interest to you</a:t>
            </a:r>
            <a:endParaRPr lang="en-US" sz="2600" dirty="0">
              <a:latin typeface="Century Gothic"/>
              <a:cs typeface="Century Gothic"/>
            </a:endParaRPr>
          </a:p>
        </p:txBody>
      </p:sp>
      <p:pic>
        <p:nvPicPr>
          <p:cNvPr id="4" name="Picture 3" descr="downloa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944899" cy="1944899"/>
          </a:xfrm>
          <a:prstGeom prst="rect">
            <a:avLst/>
          </a:prstGeom>
        </p:spPr>
      </p:pic>
    </p:spTree>
    <p:extLst>
      <p:ext uri="{BB962C8B-B14F-4D97-AF65-F5344CB8AC3E}">
        <p14:creationId xmlns:p14="http://schemas.microsoft.com/office/powerpoint/2010/main" val="4149496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7944" y="858872"/>
            <a:ext cx="7024744" cy="1143000"/>
          </a:xfrm>
        </p:spPr>
        <p:txBody>
          <a:bodyPr>
            <a:normAutofit fontScale="90000"/>
          </a:bodyPr>
          <a:lstStyle/>
          <a:p>
            <a:pPr algn="ctr"/>
            <a:r>
              <a:rPr lang="en-US" dirty="0" smtClean="0"/>
              <a:t>Positive Personal and Cultural Identity</a:t>
            </a:r>
            <a:endParaRPr lang="en-US" dirty="0"/>
          </a:p>
        </p:txBody>
      </p:sp>
      <p:sp>
        <p:nvSpPr>
          <p:cNvPr id="3" name="Content Placeholder 2"/>
          <p:cNvSpPr>
            <a:spLocks noGrp="1"/>
          </p:cNvSpPr>
          <p:nvPr>
            <p:ph idx="1"/>
          </p:nvPr>
        </p:nvSpPr>
        <p:spPr>
          <a:xfrm>
            <a:off x="1043492" y="2323652"/>
            <a:ext cx="7172712" cy="3906835"/>
          </a:xfrm>
        </p:spPr>
        <p:txBody>
          <a:bodyPr>
            <a:normAutofit fontScale="92500"/>
          </a:bodyPr>
          <a:lstStyle/>
          <a:p>
            <a:pPr marL="0" indent="0" algn="ctr">
              <a:buNone/>
            </a:pPr>
            <a:r>
              <a:rPr lang="en-US" dirty="0"/>
              <a:t>Awareness of who you are including your family background, heritage, language and beliefs, contributing to a healthy sense of self</a:t>
            </a:r>
            <a:r>
              <a:rPr lang="en-US" dirty="0" smtClean="0"/>
              <a:t>.</a:t>
            </a:r>
          </a:p>
          <a:p>
            <a:pPr marL="0" indent="0" algn="ctr">
              <a:buNone/>
            </a:pPr>
            <a:endParaRPr lang="en-US" sz="2600" dirty="0"/>
          </a:p>
          <a:p>
            <a:pPr marL="68580" indent="0">
              <a:buNone/>
            </a:pPr>
            <a:r>
              <a:rPr lang="en-US" sz="2200" dirty="0" smtClean="0"/>
              <a:t>We will be asking your children to reflect and articulate:</a:t>
            </a:r>
          </a:p>
          <a:p>
            <a:r>
              <a:rPr lang="en-US" sz="1900" dirty="0" smtClean="0"/>
              <a:t>That </a:t>
            </a:r>
            <a:r>
              <a:rPr lang="en-US" sz="1900" dirty="0"/>
              <a:t>t</a:t>
            </a:r>
            <a:r>
              <a:rPr lang="en-US" sz="1900" dirty="0" smtClean="0"/>
              <a:t>heir </a:t>
            </a:r>
            <a:r>
              <a:rPr lang="en-US" sz="1900" dirty="0"/>
              <a:t>identity is made up of many interconnected aspects – such as life experiences, family history, heritage and peer groups. </a:t>
            </a:r>
            <a:endParaRPr lang="en-US" sz="1900" dirty="0" smtClean="0"/>
          </a:p>
          <a:p>
            <a:r>
              <a:rPr lang="en-US" sz="1900" dirty="0" smtClean="0"/>
              <a:t>What their values are and how they shape their choices</a:t>
            </a:r>
          </a:p>
          <a:p>
            <a:r>
              <a:rPr lang="en-US" sz="1900" dirty="0" smtClean="0"/>
              <a:t>Explain their own skills, attributes, strengths and areas for growth</a:t>
            </a:r>
            <a:endParaRPr lang="en-CA" sz="1900" dirty="0"/>
          </a:p>
        </p:txBody>
      </p:sp>
      <p:pic>
        <p:nvPicPr>
          <p:cNvPr id="5" name="Picture 4" descr="downloa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9373"/>
            <a:ext cx="1964744" cy="1956012"/>
          </a:xfrm>
          <a:prstGeom prst="rect">
            <a:avLst/>
          </a:prstGeom>
        </p:spPr>
      </p:pic>
    </p:spTree>
    <p:extLst>
      <p:ext uri="{BB962C8B-B14F-4D97-AF65-F5344CB8AC3E}">
        <p14:creationId xmlns:p14="http://schemas.microsoft.com/office/powerpoint/2010/main" val="3672607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7944" y="858872"/>
            <a:ext cx="7024744" cy="1143000"/>
          </a:xfrm>
        </p:spPr>
        <p:txBody>
          <a:bodyPr>
            <a:normAutofit fontScale="90000"/>
          </a:bodyPr>
          <a:lstStyle/>
          <a:p>
            <a:pPr algn="ctr"/>
            <a:r>
              <a:rPr lang="en-US" dirty="0" smtClean="0"/>
              <a:t>Personal Awareness and Responsibility</a:t>
            </a:r>
            <a:endParaRPr lang="en-US" dirty="0"/>
          </a:p>
        </p:txBody>
      </p:sp>
      <p:sp>
        <p:nvSpPr>
          <p:cNvPr id="3" name="Content Placeholder 2"/>
          <p:cNvSpPr>
            <a:spLocks noGrp="1"/>
          </p:cNvSpPr>
          <p:nvPr>
            <p:ph idx="1"/>
          </p:nvPr>
        </p:nvSpPr>
        <p:spPr>
          <a:xfrm>
            <a:off x="1043492" y="2323652"/>
            <a:ext cx="7172712" cy="3906835"/>
          </a:xfrm>
        </p:spPr>
        <p:txBody>
          <a:bodyPr>
            <a:normAutofit fontScale="92500" lnSpcReduction="10000"/>
          </a:bodyPr>
          <a:lstStyle/>
          <a:p>
            <a:pPr marL="0" indent="0" algn="ctr">
              <a:buNone/>
            </a:pPr>
            <a:r>
              <a:rPr lang="en-US" dirty="0"/>
              <a:t>Developed skills to help stay healthy like setting goals, regulating emotions, respecting themselves and others and managing stress and persevere in difficult situations</a:t>
            </a:r>
            <a:r>
              <a:rPr lang="en-US" dirty="0" smtClean="0"/>
              <a:t>.</a:t>
            </a:r>
          </a:p>
          <a:p>
            <a:pPr marL="0" indent="0" algn="ctr">
              <a:buNone/>
            </a:pPr>
            <a:endParaRPr lang="en-US" sz="2200" dirty="0"/>
          </a:p>
          <a:p>
            <a:pPr marL="68580" indent="0">
              <a:buNone/>
            </a:pPr>
            <a:r>
              <a:rPr lang="en-US" sz="2000" dirty="0" smtClean="0"/>
              <a:t>We will be asking your children to reflect and articulate:</a:t>
            </a:r>
          </a:p>
          <a:p>
            <a:r>
              <a:rPr lang="en-US" sz="1900" dirty="0"/>
              <a:t>T</a:t>
            </a:r>
            <a:r>
              <a:rPr lang="en-US" sz="1900" dirty="0" smtClean="0"/>
              <a:t>heir needs as a learner, their motivation to learn</a:t>
            </a:r>
          </a:p>
          <a:p>
            <a:r>
              <a:rPr lang="en-US" sz="1900" dirty="0" smtClean="0"/>
              <a:t>How they advocate for themselves </a:t>
            </a:r>
          </a:p>
          <a:p>
            <a:r>
              <a:rPr lang="en-US" sz="1900" dirty="0" smtClean="0"/>
              <a:t>Strategies to manage their feelings and emotions </a:t>
            </a:r>
          </a:p>
          <a:p>
            <a:r>
              <a:rPr lang="en-US" sz="1900" dirty="0" smtClean="0"/>
              <a:t>Strategies to persevere with challenging tasks</a:t>
            </a:r>
          </a:p>
          <a:p>
            <a:r>
              <a:rPr lang="en-US" sz="1900" dirty="0" smtClean="0"/>
              <a:t>How they are taking ownership of their own goals</a:t>
            </a:r>
          </a:p>
          <a:p>
            <a:r>
              <a:rPr lang="en-US" sz="1900" dirty="0" smtClean="0"/>
              <a:t>How they try to have a balanced life-style</a:t>
            </a:r>
          </a:p>
        </p:txBody>
      </p:sp>
      <p:pic>
        <p:nvPicPr>
          <p:cNvPr id="5" name="Picture 4" descr="downloa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9373"/>
            <a:ext cx="1964744" cy="1956012"/>
          </a:xfrm>
          <a:prstGeom prst="rect">
            <a:avLst/>
          </a:prstGeom>
        </p:spPr>
      </p:pic>
    </p:spTree>
    <p:extLst>
      <p:ext uri="{BB962C8B-B14F-4D97-AF65-F5344CB8AC3E}">
        <p14:creationId xmlns:p14="http://schemas.microsoft.com/office/powerpoint/2010/main" val="10106112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2CAD331-5F0B-4702-8D8F-E77A0FF07D25}"/>
</file>

<file path=customXml/itemProps2.xml><?xml version="1.0" encoding="utf-8"?>
<ds:datastoreItem xmlns:ds="http://schemas.openxmlformats.org/officeDocument/2006/customXml" ds:itemID="{3E7789DA-DCFB-4AEB-9D05-4E6F830FA21D}"/>
</file>

<file path=customXml/itemProps3.xml><?xml version="1.0" encoding="utf-8"?>
<ds:datastoreItem xmlns:ds="http://schemas.openxmlformats.org/officeDocument/2006/customXml" ds:itemID="{4936A846-5959-4FCC-9098-BCB69A17F706}"/>
</file>

<file path=docProps/app.xml><?xml version="1.0" encoding="utf-8"?>
<Properties xmlns="http://schemas.openxmlformats.org/officeDocument/2006/extended-properties" xmlns:vt="http://schemas.openxmlformats.org/officeDocument/2006/docPropsVTypes">
  <Template>Austin.thmx</Template>
  <TotalTime>1422</TotalTime>
  <Words>1024</Words>
  <Application>Microsoft Office PowerPoint</Application>
  <PresentationFormat>On-screen Show (4:3)</PresentationFormat>
  <Paragraphs>78</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Century Gothic</vt:lpstr>
      <vt:lpstr>Wingdings 2</vt:lpstr>
      <vt:lpstr>Austin</vt:lpstr>
      <vt:lpstr>Core Competencies </vt:lpstr>
      <vt:lpstr>Exciting New Aspect </vt:lpstr>
      <vt:lpstr>What Are Core Competencies  </vt:lpstr>
      <vt:lpstr>3 Areas of Focus</vt:lpstr>
      <vt:lpstr> What is Communication</vt:lpstr>
      <vt:lpstr>Creative Thinking</vt:lpstr>
      <vt:lpstr>Critical Thinking</vt:lpstr>
      <vt:lpstr>Positive Personal and Cultural Identity</vt:lpstr>
      <vt:lpstr>Personal Awareness and Responsibility</vt:lpstr>
      <vt:lpstr>Social Responsibility</vt:lpstr>
      <vt:lpstr>How does all this help your child</vt:lpstr>
      <vt:lpstr>Reflections</vt:lpstr>
      <vt:lpstr>Sample Reflections </vt:lpstr>
      <vt:lpstr>How You Can Help Your Child At Home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 Competencies</dc:title>
  <dc:creator>Careen White</dc:creator>
  <cp:lastModifiedBy>Bozic, Martin</cp:lastModifiedBy>
  <cp:revision>14</cp:revision>
  <dcterms:created xsi:type="dcterms:W3CDTF">2017-10-24T02:49:54Z</dcterms:created>
  <dcterms:modified xsi:type="dcterms:W3CDTF">2017-11-02T21:25:31Z</dcterms:modified>
</cp:coreProperties>
</file>